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6" r:id="rId5"/>
    <p:sldId id="277" r:id="rId6"/>
    <p:sldId id="278" r:id="rId7"/>
    <p:sldId id="279" r:id="rId8"/>
    <p:sldId id="280" r:id="rId9"/>
    <p:sldId id="281" r:id="rId10"/>
    <p:sldId id="284" r:id="rId11"/>
    <p:sldId id="287" r:id="rId12"/>
    <p:sldId id="285" r:id="rId13"/>
    <p:sldId id="272" r:id="rId14"/>
    <p:sldId id="282" r:id="rId15"/>
    <p:sldId id="286" r:id="rId16"/>
    <p:sldId id="283" r:id="rId17"/>
    <p:sldId id="288" r:id="rId18"/>
    <p:sldId id="289" r:id="rId19"/>
    <p:sldId id="290" r:id="rId20"/>
    <p:sldId id="291" r:id="rId21"/>
    <p:sldId id="292" r:id="rId22"/>
    <p:sldId id="293" r:id="rId23"/>
    <p:sldId id="298" r:id="rId24"/>
    <p:sldId id="299" r:id="rId25"/>
    <p:sldId id="274" r:id="rId26"/>
    <p:sldId id="260" r:id="rId27"/>
    <p:sldId id="300" r:id="rId28"/>
  </p:sldIdLst>
  <p:sldSz cx="9144000" cy="6858000" type="screen4x3"/>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78"/>
    <p:restoredTop sz="94648"/>
  </p:normalViewPr>
  <p:slideViewPr>
    <p:cSldViewPr>
      <p:cViewPr>
        <p:scale>
          <a:sx n="69" d="100"/>
          <a:sy n="69" d="100"/>
        </p:scale>
        <p:origin x="1239" y="82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6A49A1-46AE-49EC-B537-8AA966BC9D1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49A1-46AE-49EC-B537-8AA966BC9D1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49A1-46AE-49EC-B537-8AA966BC9D1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49A1-46AE-49EC-B537-8AA966BC9D1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A49A1-46AE-49EC-B537-8AA966BC9D1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6A49A1-46AE-49EC-B537-8AA966BC9D1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6A49A1-46AE-49EC-B537-8AA966BC9D19}"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6A49A1-46AE-49EC-B537-8AA966BC9D19}"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A49A1-46AE-49EC-B537-8AA966BC9D19}"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A49A1-46AE-49EC-B537-8AA966BC9D1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A49A1-46AE-49EC-B537-8AA966BC9D1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1ABC83-1312-4E5D-8006-0B49EC84ED2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49A1-46AE-49EC-B537-8AA966BC9D19}" type="datetimeFigureOut">
              <a:rPr lang="en-US" smtClean="0"/>
              <a:pPr/>
              <a:t>11/1/2020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ABC83-1312-4E5D-8006-0B49EC84ED2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35175"/>
            <a:ext cx="7772400" cy="1470025"/>
          </a:xfrm>
        </p:spPr>
        <p:txBody>
          <a:bodyPr>
            <a:normAutofit/>
          </a:bodyPr>
          <a:lstStyle/>
          <a:p>
            <a:r>
              <a:rPr lang="en-US" sz="3200" b="1" dirty="0">
                <a:solidFill>
                  <a:srgbClr val="0070C0"/>
                </a:solidFill>
              </a:rPr>
              <a:t>HUMAN DETECTION ROBOT</a:t>
            </a:r>
          </a:p>
        </p:txBody>
      </p:sp>
      <p:sp>
        <p:nvSpPr>
          <p:cNvPr id="7" name="Subtitle 2"/>
          <p:cNvSpPr>
            <a:spLocks noGrp="1"/>
          </p:cNvSpPr>
          <p:nvPr>
            <p:ph type="subTitle" idx="1"/>
          </p:nvPr>
        </p:nvSpPr>
        <p:spPr>
          <a:xfrm>
            <a:off x="1371600" y="3790512"/>
            <a:ext cx="6400800" cy="2229287"/>
          </a:xfrm>
        </p:spPr>
        <p:txBody>
          <a:bodyPr vert="horz" lIns="91440" tIns="45720" rIns="91440" bIns="45720" rtlCol="0" anchor="t">
            <a:normAutofit/>
          </a:bodyPr>
          <a:lstStyle/>
          <a:p>
            <a:pPr algn="just"/>
            <a:r>
              <a:rPr lang="en-US" sz="2200" b="1" dirty="0">
                <a:solidFill>
                  <a:srgbClr val="C00000"/>
                </a:solidFill>
              </a:rPr>
              <a:t>GROUP MEMBERS:</a:t>
            </a:r>
          </a:p>
          <a:p>
            <a:pPr algn="l"/>
            <a:r>
              <a:rPr lang="en-US" sz="2000" b="1" dirty="0">
                <a:solidFill>
                  <a:srgbClr val="C00000"/>
                </a:solidFill>
              </a:rPr>
              <a:t>1. 18BLC1067 – ASHUTOSH PANDEY</a:t>
            </a:r>
            <a:endParaRPr lang="en-US" sz="2000" b="1">
              <a:solidFill>
                <a:srgbClr val="C00000"/>
              </a:solidFill>
              <a:cs typeface="Calibri"/>
            </a:endParaRPr>
          </a:p>
          <a:p>
            <a:pPr algn="l"/>
            <a:r>
              <a:rPr lang="en-US" sz="2000" b="1" dirty="0">
                <a:solidFill>
                  <a:srgbClr val="C00000"/>
                </a:solidFill>
              </a:rPr>
              <a:t>2. 18BLC1068 – PATEL DEVARSHI</a:t>
            </a:r>
            <a:endParaRPr lang="en-US" sz="2000" b="1">
              <a:solidFill>
                <a:srgbClr val="C00000"/>
              </a:solidFill>
              <a:cs typeface="Calibri"/>
            </a:endParaRPr>
          </a:p>
          <a:p>
            <a:pPr algn="l"/>
            <a:r>
              <a:rPr lang="en-US" sz="2000" b="1" dirty="0">
                <a:solidFill>
                  <a:srgbClr val="C00000"/>
                </a:solidFill>
              </a:rPr>
              <a:t>3. 18BLC1092 – SHAURYA GUPTA</a:t>
            </a:r>
            <a:endParaRPr lang="en-US" sz="2000" b="1" dirty="0">
              <a:solidFill>
                <a:srgbClr val="C00000"/>
              </a:solidFill>
              <a:cs typeface="Calibri"/>
            </a:endParaRPr>
          </a:p>
          <a:p>
            <a:pPr algn="l"/>
            <a:r>
              <a:rPr lang="en-US" sz="2000" b="1" dirty="0">
                <a:solidFill>
                  <a:srgbClr val="C00000"/>
                </a:solidFill>
              </a:rPr>
              <a:t>4. 18BLC1113 – THAKUR SIDDHANT CHANDRAKANT</a:t>
            </a:r>
            <a:endParaRPr lang="en-US" sz="2000" b="1" dirty="0">
              <a:solidFill>
                <a:srgbClr val="C00000"/>
              </a:solidFill>
              <a:cs typeface="Calibri"/>
            </a:endParaRPr>
          </a:p>
          <a:p>
            <a:pPr algn="just"/>
            <a:endParaRPr lang="en-US" sz="2400" b="1" dirty="0">
              <a:solidFill>
                <a:srgbClr val="C00000"/>
              </a:solidFill>
            </a:endParaRPr>
          </a:p>
        </p:txBody>
      </p:sp>
      <p:sp>
        <p:nvSpPr>
          <p:cNvPr id="4" name="TextBox 3"/>
          <p:cNvSpPr txBox="1"/>
          <p:nvPr/>
        </p:nvSpPr>
        <p:spPr>
          <a:xfrm>
            <a:off x="152400" y="457200"/>
            <a:ext cx="8839200" cy="1292662"/>
          </a:xfrm>
          <a:prstGeom prst="rect">
            <a:avLst/>
          </a:prstGeom>
          <a:noFill/>
        </p:spPr>
        <p:txBody>
          <a:bodyPr wrap="square" rtlCol="0" anchor="t">
            <a:spAutoFit/>
          </a:bodyPr>
          <a:lstStyle/>
          <a:p>
            <a:pPr algn="ctr"/>
            <a:r>
              <a:rPr lang="en-US" sz="3000" b="1" dirty="0">
                <a:latin typeface="+mj-lt"/>
              </a:rPr>
              <a:t>ECE4003 – EMBEDDED SYSTEM DESIGN</a:t>
            </a:r>
          </a:p>
          <a:p>
            <a:pPr algn="ctr"/>
            <a:r>
              <a:rPr lang="en-US" sz="2800" b="1" dirty="0">
                <a:latin typeface="+mj-lt"/>
              </a:rPr>
              <a:t>J-COMPONENT REVIEW-III</a:t>
            </a:r>
          </a:p>
          <a:p>
            <a:pPr algn="ctr"/>
            <a:r>
              <a:rPr lang="en-US" sz="2000" b="1" dirty="0">
                <a:latin typeface="+mj-lt"/>
              </a:rPr>
              <a:t>Fall 2020-2021</a:t>
            </a:r>
            <a:endParaRPr lang="en-US" sz="2000" b="1" dirty="0">
              <a:latin typeface="+mj-lt"/>
              <a:cs typeface="Calibri"/>
            </a:endParaRPr>
          </a:p>
        </p:txBody>
      </p:sp>
      <p:sp>
        <p:nvSpPr>
          <p:cNvPr id="5" name="Subtitle 2"/>
          <p:cNvSpPr txBox="1">
            <a:spLocks/>
          </p:cNvSpPr>
          <p:nvPr/>
        </p:nvSpPr>
        <p:spPr>
          <a:xfrm>
            <a:off x="1295400" y="6019800"/>
            <a:ext cx="6477000" cy="457200"/>
          </a:xfrm>
          <a:prstGeom prst="rect">
            <a:avLst/>
          </a:prstGeom>
        </p:spPr>
        <p:txBody>
          <a:bodyPr vert="horz" lIns="91440" tIns="45720" rIns="91440" bIns="45720" rtlCol="0">
            <a:normAutofit fontScale="92500"/>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effectLst/>
                <a:uLnTx/>
                <a:uFillTx/>
                <a:latin typeface="+mn-lt"/>
                <a:ea typeface="+mn-ea"/>
                <a:cs typeface="+mn-cs"/>
              </a:rPr>
              <a:t>Presented to : Prof. V. Prakash, AP, SENSE, VIT Chennai</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6A02-C6E0-4452-9098-95DB9B7A4F90}"/>
              </a:ext>
            </a:extLst>
          </p:cNvPr>
          <p:cNvSpPr>
            <a:spLocks noGrp="1"/>
          </p:cNvSpPr>
          <p:nvPr>
            <p:ph type="title"/>
          </p:nvPr>
        </p:nvSpPr>
        <p:spPr/>
        <p:txBody>
          <a:bodyPr>
            <a:normAutofit fontScale="90000"/>
          </a:bodyPr>
          <a:lstStyle/>
          <a:p>
            <a:r>
              <a:rPr lang="en-IN" dirty="0"/>
              <a:t>Block diagram(Overall system design)</a:t>
            </a:r>
          </a:p>
        </p:txBody>
      </p:sp>
      <p:pic>
        <p:nvPicPr>
          <p:cNvPr id="5" name="Content Placeholder 4">
            <a:extLst>
              <a:ext uri="{FF2B5EF4-FFF2-40B4-BE49-F238E27FC236}">
                <a16:creationId xmlns:a16="http://schemas.microsoft.com/office/drawing/2014/main" id="{DECF53AD-044E-4A4D-9932-48C61AE54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237" y="2096294"/>
            <a:ext cx="7629525" cy="3533775"/>
          </a:xfrm>
        </p:spPr>
      </p:pic>
    </p:spTree>
    <p:extLst>
      <p:ext uri="{BB962C8B-B14F-4D97-AF65-F5344CB8AC3E}">
        <p14:creationId xmlns:p14="http://schemas.microsoft.com/office/powerpoint/2010/main" val="322244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6A02-C6E0-4452-9098-95DB9B7A4F90}"/>
              </a:ext>
            </a:extLst>
          </p:cNvPr>
          <p:cNvSpPr>
            <a:spLocks noGrp="1"/>
          </p:cNvSpPr>
          <p:nvPr>
            <p:ph type="title"/>
          </p:nvPr>
        </p:nvSpPr>
        <p:spPr/>
        <p:txBody>
          <a:bodyPr>
            <a:normAutofit/>
          </a:bodyPr>
          <a:lstStyle/>
          <a:p>
            <a:r>
              <a:rPr lang="en-IN" dirty="0"/>
              <a:t>Block </a:t>
            </a:r>
            <a:r>
              <a:rPr lang="en-IN"/>
              <a:t>diagram(HARDWARE)</a:t>
            </a:r>
            <a:endParaRPr lang="en-IN" dirty="0"/>
          </a:p>
        </p:txBody>
      </p:sp>
      <p:pic>
        <p:nvPicPr>
          <p:cNvPr id="7" name="Content Placeholder 6" descr="A screenshot of a cell phone&#10;&#10;Description automatically generated">
            <a:extLst>
              <a:ext uri="{FF2B5EF4-FFF2-40B4-BE49-F238E27FC236}">
                <a16:creationId xmlns:a16="http://schemas.microsoft.com/office/drawing/2014/main" id="{AAF2BA2C-7918-42AB-B8C9-2F5A07B289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981200"/>
            <a:ext cx="7058025" cy="3724275"/>
          </a:xfrm>
        </p:spPr>
      </p:pic>
    </p:spTree>
    <p:extLst>
      <p:ext uri="{BB962C8B-B14F-4D97-AF65-F5344CB8AC3E}">
        <p14:creationId xmlns:p14="http://schemas.microsoft.com/office/powerpoint/2010/main" val="203306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54E0-8C22-4346-808B-59A0355B7294}"/>
              </a:ext>
            </a:extLst>
          </p:cNvPr>
          <p:cNvSpPr>
            <a:spLocks noGrp="1"/>
          </p:cNvSpPr>
          <p:nvPr>
            <p:ph type="title"/>
          </p:nvPr>
        </p:nvSpPr>
        <p:spPr/>
        <p:txBody>
          <a:bodyPr/>
          <a:lstStyle/>
          <a:p>
            <a:r>
              <a:rPr lang="en-IN" dirty="0"/>
              <a:t>Block Diagram (Software diagram)</a:t>
            </a:r>
          </a:p>
        </p:txBody>
      </p:sp>
      <p:pic>
        <p:nvPicPr>
          <p:cNvPr id="7" name="Picture 6">
            <a:extLst>
              <a:ext uri="{FF2B5EF4-FFF2-40B4-BE49-F238E27FC236}">
                <a16:creationId xmlns:a16="http://schemas.microsoft.com/office/drawing/2014/main" id="{807ECAC8-6003-C849-B1C4-AB81E4607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442576"/>
            <a:ext cx="7086600" cy="4534869"/>
          </a:xfrm>
          <a:prstGeom prst="rect">
            <a:avLst/>
          </a:prstGeom>
        </p:spPr>
      </p:pic>
    </p:spTree>
    <p:extLst>
      <p:ext uri="{BB962C8B-B14F-4D97-AF65-F5344CB8AC3E}">
        <p14:creationId xmlns:p14="http://schemas.microsoft.com/office/powerpoint/2010/main" val="3995131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Components</a:t>
            </a:r>
          </a:p>
        </p:txBody>
      </p:sp>
      <p:sp>
        <p:nvSpPr>
          <p:cNvPr id="3" name="Content Placeholder 2"/>
          <p:cNvSpPr>
            <a:spLocks noGrp="1"/>
          </p:cNvSpPr>
          <p:nvPr>
            <p:ph idx="1"/>
          </p:nvPr>
        </p:nvSpPr>
        <p:spPr>
          <a:xfrm>
            <a:off x="457200" y="1600200"/>
            <a:ext cx="8229600" cy="4876811"/>
          </a:xfrm>
        </p:spPr>
        <p:txBody>
          <a:bodyPr vert="horz" lIns="91440" tIns="45720" rIns="91440" bIns="45720" rtlCol="0" anchor="t">
            <a:normAutofit fontScale="92500" lnSpcReduction="10000"/>
          </a:bodyPr>
          <a:lstStyle/>
          <a:p>
            <a:pPr marL="0" indent="0" algn="just">
              <a:buNone/>
            </a:pPr>
            <a:r>
              <a:rPr lang="en-US" sz="2400" b="1" i="1" u="sng" dirty="0">
                <a:cs typeface="Calibri"/>
              </a:rPr>
              <a:t>Hardware components:</a:t>
            </a:r>
          </a:p>
          <a:p>
            <a:pPr algn="just"/>
            <a:r>
              <a:rPr lang="en-US" sz="2400" dirty="0">
                <a:cs typeface="Calibri"/>
              </a:rPr>
              <a:t> Transmitter section: </a:t>
            </a:r>
          </a:p>
          <a:p>
            <a:pPr marL="457200" indent="-457200" algn="just">
              <a:buFont typeface="+mj-lt"/>
              <a:buAutoNum type="arabicPeriod"/>
            </a:pPr>
            <a:r>
              <a:rPr lang="en-US" sz="2400" dirty="0">
                <a:cs typeface="Calibri"/>
              </a:rPr>
              <a:t> PC, RF Transmitter  which will transmit user inputs to the robot .</a:t>
            </a:r>
          </a:p>
          <a:p>
            <a:pPr marL="457200" indent="-457200" algn="just">
              <a:buFont typeface="+mj-lt"/>
              <a:buAutoNum type="arabicPeriod"/>
            </a:pPr>
            <a:r>
              <a:rPr lang="en-US" sz="2400" dirty="0">
                <a:ea typeface="+mn-lt"/>
                <a:cs typeface="+mn-lt"/>
              </a:rPr>
              <a:t>MAX232 makes the input from the pc compatible with RF transmitter module.</a:t>
            </a:r>
          </a:p>
          <a:p>
            <a:pPr marL="457200" indent="-457200" algn="just">
              <a:buFont typeface="+mj-lt"/>
              <a:buAutoNum type="arabicPeriod"/>
            </a:pPr>
            <a:r>
              <a:rPr lang="en-US" sz="2400" dirty="0">
                <a:ea typeface="+mn-lt"/>
                <a:cs typeface="+mn-lt"/>
              </a:rPr>
              <a:t>DB9 Connector: Designed to work with social interference for keyboard, joystick etc.</a:t>
            </a:r>
          </a:p>
          <a:p>
            <a:pPr algn="just"/>
            <a:r>
              <a:rPr lang="en-US" sz="2400" dirty="0">
                <a:ea typeface="+mn-lt"/>
                <a:cs typeface="+mn-lt"/>
              </a:rPr>
              <a:t>Receiver section: </a:t>
            </a:r>
          </a:p>
          <a:p>
            <a:pPr marL="457200" indent="-457200" algn="just">
              <a:buFont typeface="+mj-lt"/>
              <a:buAutoNum type="arabicPeriod"/>
            </a:pPr>
            <a:r>
              <a:rPr lang="en-US" sz="2400" dirty="0">
                <a:ea typeface="+mn-lt"/>
                <a:cs typeface="+mn-lt"/>
              </a:rPr>
              <a:t>AT89C51 MICROCONTROLLER for processing the </a:t>
            </a:r>
            <a:r>
              <a:rPr lang="en-US" sz="2400" dirty="0" err="1">
                <a:ea typeface="+mn-lt"/>
                <a:cs typeface="+mn-lt"/>
              </a:rPr>
              <a:t>inout</a:t>
            </a:r>
            <a:r>
              <a:rPr lang="en-US" sz="2400" dirty="0">
                <a:ea typeface="+mn-lt"/>
                <a:cs typeface="+mn-lt"/>
              </a:rPr>
              <a:t>.</a:t>
            </a:r>
          </a:p>
          <a:p>
            <a:pPr marL="457200" indent="-457200" algn="just">
              <a:buFont typeface="+mj-lt"/>
              <a:buAutoNum type="arabicPeriod"/>
            </a:pPr>
            <a:r>
              <a:rPr lang="en-US" sz="2400" dirty="0">
                <a:cs typeface="Calibri"/>
              </a:rPr>
              <a:t>L293"D" motor drive IC</a:t>
            </a:r>
          </a:p>
          <a:p>
            <a:pPr marL="457200" indent="-457200" algn="just">
              <a:buFont typeface="+mj-lt"/>
              <a:buAutoNum type="arabicPeriod"/>
            </a:pPr>
            <a:r>
              <a:rPr lang="en-US" sz="2400" dirty="0">
                <a:cs typeface="Calibri"/>
              </a:rPr>
              <a:t>RF receiver module.</a:t>
            </a:r>
          </a:p>
          <a:p>
            <a:pPr marL="457200" indent="-457200" algn="just">
              <a:buFont typeface="+mj-lt"/>
              <a:buAutoNum type="arabicPeriod"/>
            </a:pPr>
            <a:r>
              <a:rPr lang="en-US" sz="2400" dirty="0">
                <a:cs typeface="Calibri"/>
              </a:rPr>
              <a:t>Motors for the bot mobility.</a:t>
            </a:r>
          </a:p>
          <a:p>
            <a:pPr marL="457200" indent="-457200" algn="just">
              <a:buFont typeface="+mj-lt"/>
              <a:buAutoNum type="arabicPeriod"/>
            </a:pPr>
            <a:r>
              <a:rPr lang="en-US" sz="2400" dirty="0">
                <a:cs typeface="Calibri"/>
              </a:rPr>
              <a:t>PIR sensor for human detection.</a:t>
            </a:r>
          </a:p>
          <a:p>
            <a:pPr marL="0" indent="0" algn="just">
              <a:buNone/>
            </a:pPr>
            <a:endParaRPr lang="en-US" sz="2400" b="1" i="1" u="sng" dirty="0">
              <a:cs typeface="Calibri"/>
            </a:endParaRPr>
          </a:p>
          <a:p>
            <a:pPr marL="0" indent="0" algn="just">
              <a:buNone/>
            </a:pPr>
            <a:endParaRPr lang="en-US" sz="2400" dirty="0">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C1A4-482B-4B86-AC12-DD1B80A75B16}"/>
              </a:ext>
            </a:extLst>
          </p:cNvPr>
          <p:cNvSpPr>
            <a:spLocks noGrp="1"/>
          </p:cNvSpPr>
          <p:nvPr>
            <p:ph type="title"/>
          </p:nvPr>
        </p:nvSpPr>
        <p:spPr>
          <a:xfrm>
            <a:off x="457200" y="274638"/>
            <a:ext cx="457200" cy="334962"/>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48C7FDF6-9A85-424F-9B5D-5AFAED3A97F9}"/>
              </a:ext>
            </a:extLst>
          </p:cNvPr>
          <p:cNvSpPr>
            <a:spLocks noGrp="1"/>
          </p:cNvSpPr>
          <p:nvPr>
            <p:ph idx="1"/>
          </p:nvPr>
        </p:nvSpPr>
        <p:spPr>
          <a:xfrm>
            <a:off x="457200" y="609600"/>
            <a:ext cx="8229600" cy="5516563"/>
          </a:xfrm>
        </p:spPr>
        <p:txBody>
          <a:bodyPr>
            <a:normAutofit fontScale="92500"/>
          </a:bodyPr>
          <a:lstStyle/>
          <a:p>
            <a:r>
              <a:rPr lang="en-US" b="1" i="1" u="sng" dirty="0">
                <a:ea typeface="+mn-lt"/>
                <a:cs typeface="+mn-lt"/>
              </a:rPr>
              <a:t>Software components:</a:t>
            </a:r>
            <a:endParaRPr lang="en-US" dirty="0">
              <a:cs typeface="Calibri"/>
            </a:endParaRPr>
          </a:p>
          <a:p>
            <a:pPr marL="514350" indent="-514350">
              <a:buFont typeface="+mj-lt"/>
              <a:buAutoNum type="arabicPeriod"/>
            </a:pPr>
            <a:r>
              <a:rPr lang="en-IN" dirty="0"/>
              <a:t>Move forward(): to move the robot forward.</a:t>
            </a:r>
          </a:p>
          <a:p>
            <a:pPr marL="514350" indent="-514350">
              <a:buFont typeface="+mj-lt"/>
              <a:buAutoNum type="arabicPeriod"/>
            </a:pPr>
            <a:r>
              <a:rPr lang="en-IN" dirty="0"/>
              <a:t>Move backward (): to move the robot backward.</a:t>
            </a:r>
          </a:p>
          <a:p>
            <a:pPr marL="514350" indent="-514350">
              <a:buFont typeface="+mj-lt"/>
              <a:buAutoNum type="arabicPeriod"/>
            </a:pPr>
            <a:r>
              <a:rPr lang="en-IN" dirty="0"/>
              <a:t>Move left (): to move the robot left.</a:t>
            </a:r>
          </a:p>
          <a:p>
            <a:pPr marL="514350" indent="-514350">
              <a:buFont typeface="+mj-lt"/>
              <a:buAutoNum type="arabicPeriod"/>
            </a:pPr>
            <a:r>
              <a:rPr lang="en-IN" dirty="0"/>
              <a:t>Move Right (): to move the robot right.</a:t>
            </a:r>
          </a:p>
          <a:p>
            <a:pPr marL="514350" indent="-514350">
              <a:buFont typeface="+mj-lt"/>
              <a:buAutoNum type="arabicPeriod"/>
            </a:pPr>
            <a:r>
              <a:rPr lang="en-IN" dirty="0"/>
              <a:t>Break(): To stop the robot.</a:t>
            </a:r>
          </a:p>
          <a:p>
            <a:pPr marL="514350" indent="-514350">
              <a:buFont typeface="+mj-lt"/>
              <a:buAutoNum type="arabicPeriod"/>
            </a:pPr>
            <a:r>
              <a:rPr lang="en-IN" dirty="0"/>
              <a:t>Detect PIR(): To monitor the PIR sensor and detect when it is high.</a:t>
            </a:r>
          </a:p>
          <a:p>
            <a:pPr marL="514350" indent="-514350">
              <a:buFont typeface="+mj-lt"/>
              <a:buAutoNum type="arabicPeriod"/>
            </a:pPr>
            <a:r>
              <a:rPr lang="en-IN" dirty="0"/>
              <a:t>Read Input(): Read the user input from a virtual terminal.</a:t>
            </a:r>
          </a:p>
        </p:txBody>
      </p:sp>
    </p:spTree>
    <p:extLst>
      <p:ext uri="{BB962C8B-B14F-4D97-AF65-F5344CB8AC3E}">
        <p14:creationId xmlns:p14="http://schemas.microsoft.com/office/powerpoint/2010/main" val="418409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3B67-E3B6-41AC-B2DB-04C1F16B4F70}"/>
              </a:ext>
            </a:extLst>
          </p:cNvPr>
          <p:cNvSpPr>
            <a:spLocks noGrp="1"/>
          </p:cNvSpPr>
          <p:nvPr>
            <p:ph type="title"/>
          </p:nvPr>
        </p:nvSpPr>
        <p:spPr/>
        <p:txBody>
          <a:bodyPr/>
          <a:lstStyle/>
          <a:p>
            <a:r>
              <a:rPr lang="en-IN" dirty="0"/>
              <a:t>Tools Required</a:t>
            </a:r>
          </a:p>
        </p:txBody>
      </p:sp>
      <p:sp>
        <p:nvSpPr>
          <p:cNvPr id="3" name="Content Placeholder 2">
            <a:extLst>
              <a:ext uri="{FF2B5EF4-FFF2-40B4-BE49-F238E27FC236}">
                <a16:creationId xmlns:a16="http://schemas.microsoft.com/office/drawing/2014/main" id="{C03D67ED-1047-454C-B171-3D5CFB2F7BA5}"/>
              </a:ext>
            </a:extLst>
          </p:cNvPr>
          <p:cNvSpPr>
            <a:spLocks noGrp="1"/>
          </p:cNvSpPr>
          <p:nvPr>
            <p:ph idx="1"/>
          </p:nvPr>
        </p:nvSpPr>
        <p:spPr/>
        <p:txBody>
          <a:bodyPr/>
          <a:lstStyle/>
          <a:p>
            <a:pPr marL="0" indent="0" algn="just">
              <a:buNone/>
            </a:pPr>
            <a:r>
              <a:rPr lang="en-US" dirty="0">
                <a:cs typeface="Calibri"/>
              </a:rPr>
              <a:t>(1.) PC, RF Transmitter and MAX232 for the </a:t>
            </a:r>
            <a:r>
              <a:rPr lang="en-US" dirty="0" err="1">
                <a:cs typeface="Calibri"/>
              </a:rPr>
              <a:t>tansmitter</a:t>
            </a:r>
            <a:r>
              <a:rPr lang="en-US" dirty="0">
                <a:cs typeface="Calibri"/>
              </a:rPr>
              <a:t> section.</a:t>
            </a:r>
            <a:endParaRPr lang="en-US" dirty="0"/>
          </a:p>
          <a:p>
            <a:pPr marL="0" indent="0" algn="just">
              <a:buNone/>
            </a:pPr>
            <a:r>
              <a:rPr lang="en-US" dirty="0">
                <a:cs typeface="Calibri"/>
              </a:rPr>
              <a:t>(2.) DB9 Connector</a:t>
            </a:r>
          </a:p>
          <a:p>
            <a:pPr marL="0" indent="0" algn="just">
              <a:buNone/>
            </a:pPr>
            <a:r>
              <a:rPr lang="en-US" dirty="0">
                <a:cs typeface="Calibri"/>
              </a:rPr>
              <a:t>(3.) L293 motor drive IC</a:t>
            </a:r>
          </a:p>
          <a:p>
            <a:pPr marL="0" indent="0" algn="just">
              <a:buNone/>
            </a:pPr>
            <a:r>
              <a:rPr lang="en-US" dirty="0">
                <a:cs typeface="Calibri"/>
              </a:rPr>
              <a:t>(4.) RF </a:t>
            </a:r>
            <a:r>
              <a:rPr lang="en-US" dirty="0" err="1">
                <a:cs typeface="Calibri"/>
              </a:rPr>
              <a:t>reciever</a:t>
            </a:r>
            <a:r>
              <a:rPr lang="en-US" dirty="0">
                <a:cs typeface="Calibri"/>
              </a:rPr>
              <a:t> module</a:t>
            </a:r>
          </a:p>
          <a:p>
            <a:pPr marL="0" indent="0" algn="just">
              <a:buNone/>
            </a:pPr>
            <a:r>
              <a:rPr lang="en-US" dirty="0">
                <a:cs typeface="Calibri"/>
              </a:rPr>
              <a:t>(5.) Motors for the bot </a:t>
            </a:r>
            <a:r>
              <a:rPr lang="en-US" dirty="0" err="1">
                <a:cs typeface="Calibri"/>
              </a:rPr>
              <a:t>mobilitiy</a:t>
            </a:r>
            <a:r>
              <a:rPr lang="en-US" dirty="0">
                <a:cs typeface="Calibri"/>
              </a:rPr>
              <a:t>.</a:t>
            </a:r>
          </a:p>
          <a:p>
            <a:pPr marL="0" indent="0" algn="just">
              <a:buNone/>
            </a:pPr>
            <a:r>
              <a:rPr lang="en-US" dirty="0">
                <a:cs typeface="Calibri"/>
              </a:rPr>
              <a:t>(6.) PIR sensor for human detection.</a:t>
            </a:r>
          </a:p>
          <a:p>
            <a:endParaRPr lang="en-IN" dirty="0"/>
          </a:p>
        </p:txBody>
      </p:sp>
    </p:spTree>
    <p:extLst>
      <p:ext uri="{BB962C8B-B14F-4D97-AF65-F5344CB8AC3E}">
        <p14:creationId xmlns:p14="http://schemas.microsoft.com/office/powerpoint/2010/main" val="160431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EA24-8C28-420E-9CA5-8AD8881AEED3}"/>
              </a:ext>
            </a:extLst>
          </p:cNvPr>
          <p:cNvSpPr>
            <a:spLocks noGrp="1"/>
          </p:cNvSpPr>
          <p:nvPr>
            <p:ph type="title"/>
          </p:nvPr>
        </p:nvSpPr>
        <p:spPr/>
        <p:txBody>
          <a:bodyPr>
            <a:normAutofit/>
          </a:bodyPr>
          <a:lstStyle/>
          <a:p>
            <a:r>
              <a:rPr lang="en-IN" dirty="0"/>
              <a:t>System Integration</a:t>
            </a:r>
          </a:p>
        </p:txBody>
      </p:sp>
      <p:sp>
        <p:nvSpPr>
          <p:cNvPr id="3" name="Content Placeholder 2">
            <a:extLst>
              <a:ext uri="{FF2B5EF4-FFF2-40B4-BE49-F238E27FC236}">
                <a16:creationId xmlns:a16="http://schemas.microsoft.com/office/drawing/2014/main" id="{8A1D826D-A6EF-45FD-A370-BE6BEF1D07FF}"/>
              </a:ext>
            </a:extLst>
          </p:cNvPr>
          <p:cNvSpPr>
            <a:spLocks noGrp="1"/>
          </p:cNvSpPr>
          <p:nvPr>
            <p:ph idx="1"/>
          </p:nvPr>
        </p:nvSpPr>
        <p:spPr/>
        <p:txBody>
          <a:bodyPr/>
          <a:lstStyle/>
          <a:p>
            <a:pPr marL="514350" indent="-514350">
              <a:buFont typeface="+mj-lt"/>
              <a:buAutoNum type="arabicPeriod"/>
            </a:pPr>
            <a:r>
              <a:rPr lang="en-IN" dirty="0"/>
              <a:t>All user commands insert function correctly.</a:t>
            </a:r>
          </a:p>
          <a:p>
            <a:pPr marL="514350" indent="-514350">
              <a:buFont typeface="+mj-lt"/>
              <a:buAutoNum type="arabicPeriod"/>
            </a:pPr>
            <a:r>
              <a:rPr lang="en-IN" dirty="0"/>
              <a:t>Each Task should be tested with test inputs.</a:t>
            </a:r>
          </a:p>
          <a:p>
            <a:pPr marL="514350" indent="-514350">
              <a:buFont typeface="+mj-lt"/>
              <a:buAutoNum type="arabicPeriod"/>
            </a:pPr>
            <a:r>
              <a:rPr lang="en-IN" dirty="0"/>
              <a:t>Testing the operation at the upper limit range of operations.</a:t>
            </a:r>
          </a:p>
          <a:p>
            <a:pPr marL="514350" indent="-514350">
              <a:buFont typeface="+mj-lt"/>
              <a:buAutoNum type="arabicPeriod"/>
            </a:pPr>
            <a:r>
              <a:rPr lang="en-IN" dirty="0"/>
              <a:t>Testing for a human detection accuracy in different environments.</a:t>
            </a:r>
          </a:p>
        </p:txBody>
      </p:sp>
    </p:spTree>
    <p:extLst>
      <p:ext uri="{BB962C8B-B14F-4D97-AF65-F5344CB8AC3E}">
        <p14:creationId xmlns:p14="http://schemas.microsoft.com/office/powerpoint/2010/main" val="87027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1EDD9-D318-6C40-ADA3-838AFC1921E7}"/>
              </a:ext>
            </a:extLst>
          </p:cNvPr>
          <p:cNvSpPr>
            <a:spLocks noGrp="1"/>
          </p:cNvSpPr>
          <p:nvPr>
            <p:ph type="title"/>
          </p:nvPr>
        </p:nvSpPr>
        <p:spPr/>
        <p:txBody>
          <a:bodyPr/>
          <a:lstStyle/>
          <a:p>
            <a:r>
              <a:rPr lang="en-US" dirty="0"/>
              <a:t>Schematic diagram</a:t>
            </a:r>
          </a:p>
        </p:txBody>
      </p:sp>
      <p:pic>
        <p:nvPicPr>
          <p:cNvPr id="6" name="Picture 5">
            <a:extLst>
              <a:ext uri="{FF2B5EF4-FFF2-40B4-BE49-F238E27FC236}">
                <a16:creationId xmlns:a16="http://schemas.microsoft.com/office/drawing/2014/main" id="{53655707-E5AB-7049-851C-23A027158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752600"/>
            <a:ext cx="6121400" cy="4591050"/>
          </a:xfrm>
          <a:prstGeom prst="rect">
            <a:avLst/>
          </a:prstGeom>
        </p:spPr>
      </p:pic>
    </p:spTree>
    <p:extLst>
      <p:ext uri="{BB962C8B-B14F-4D97-AF65-F5344CB8AC3E}">
        <p14:creationId xmlns:p14="http://schemas.microsoft.com/office/powerpoint/2010/main" val="285354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19F1-DAB6-994D-B8A3-BD24B4F8D9AD}"/>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307B83C5-3762-1746-A6C3-2230550E70F7}"/>
              </a:ext>
            </a:extLst>
          </p:cNvPr>
          <p:cNvSpPr>
            <a:spLocks noGrp="1"/>
          </p:cNvSpPr>
          <p:nvPr>
            <p:ph idx="1"/>
          </p:nvPr>
        </p:nvSpPr>
        <p:spPr/>
        <p:txBody>
          <a:bodyPr/>
          <a:lstStyle/>
          <a:p>
            <a:r>
              <a:rPr lang="en-US" dirty="0"/>
              <a:t>UML Use Case Diagram</a:t>
            </a:r>
          </a:p>
          <a:p>
            <a:endParaRPr lang="en-US" dirty="0"/>
          </a:p>
        </p:txBody>
      </p:sp>
      <p:pic>
        <p:nvPicPr>
          <p:cNvPr id="5" name="Picture 4">
            <a:extLst>
              <a:ext uri="{FF2B5EF4-FFF2-40B4-BE49-F238E27FC236}">
                <a16:creationId xmlns:a16="http://schemas.microsoft.com/office/drawing/2014/main" id="{13CAE28A-257C-5A40-B198-987D61B202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563" y="2295066"/>
            <a:ext cx="7855237" cy="4320380"/>
          </a:xfrm>
          <a:prstGeom prst="rect">
            <a:avLst/>
          </a:prstGeom>
        </p:spPr>
      </p:pic>
    </p:spTree>
    <p:extLst>
      <p:ext uri="{BB962C8B-B14F-4D97-AF65-F5344CB8AC3E}">
        <p14:creationId xmlns:p14="http://schemas.microsoft.com/office/powerpoint/2010/main" val="1572982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6EE43-01C4-6A44-85A4-76E803703259}"/>
              </a:ext>
            </a:extLst>
          </p:cNvPr>
          <p:cNvSpPr>
            <a:spLocks noGrp="1"/>
          </p:cNvSpPr>
          <p:nvPr>
            <p:ph idx="1"/>
          </p:nvPr>
        </p:nvSpPr>
        <p:spPr>
          <a:xfrm>
            <a:off x="457200" y="381000"/>
            <a:ext cx="8229600" cy="5745163"/>
          </a:xfrm>
        </p:spPr>
        <p:txBody>
          <a:bodyPr/>
          <a:lstStyle/>
          <a:p>
            <a:r>
              <a:rPr lang="en-US" dirty="0"/>
              <a:t>UML Sequence Diagram</a:t>
            </a:r>
          </a:p>
          <a:p>
            <a:endParaRPr lang="en-US" dirty="0"/>
          </a:p>
        </p:txBody>
      </p:sp>
      <p:pic>
        <p:nvPicPr>
          <p:cNvPr id="4" name="Picture 3">
            <a:extLst>
              <a:ext uri="{FF2B5EF4-FFF2-40B4-BE49-F238E27FC236}">
                <a16:creationId xmlns:a16="http://schemas.microsoft.com/office/drawing/2014/main" id="{301BAD96-7E77-9546-8FFE-7A807D1B2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06" y="1752600"/>
            <a:ext cx="7961293" cy="4526099"/>
          </a:xfrm>
          <a:prstGeom prst="rect">
            <a:avLst/>
          </a:prstGeom>
        </p:spPr>
      </p:pic>
    </p:spTree>
    <p:extLst>
      <p:ext uri="{BB962C8B-B14F-4D97-AF65-F5344CB8AC3E}">
        <p14:creationId xmlns:p14="http://schemas.microsoft.com/office/powerpoint/2010/main" val="907676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OBJECTIVE OF THE PROJECT</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800" dirty="0">
                <a:latin typeface="Calibri"/>
                <a:ea typeface="+mn-lt"/>
                <a:cs typeface="+mn-lt"/>
              </a:rPr>
              <a:t>This project aims to give a practical design, to build a human detection robot which will be controlled by an operator in areas affected by natural calamities, like an earthquake or flood. </a:t>
            </a:r>
            <a:r>
              <a:rPr lang="en-US" sz="2800" dirty="0">
                <a:ea typeface="+mn-lt"/>
                <a:cs typeface="+mn-lt"/>
              </a:rPr>
              <a:t>Detection of human in appropriate time is very important in such situations and can be done using this robot. </a:t>
            </a:r>
            <a:endParaRPr lang="en-US" sz="2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5B141-B170-344D-B5F1-75744C31E893}"/>
              </a:ext>
            </a:extLst>
          </p:cNvPr>
          <p:cNvSpPr>
            <a:spLocks noGrp="1"/>
          </p:cNvSpPr>
          <p:nvPr>
            <p:ph idx="1"/>
          </p:nvPr>
        </p:nvSpPr>
        <p:spPr>
          <a:xfrm>
            <a:off x="457200" y="381000"/>
            <a:ext cx="8229600" cy="5745163"/>
          </a:xfrm>
        </p:spPr>
        <p:txBody>
          <a:bodyPr/>
          <a:lstStyle/>
          <a:p>
            <a:r>
              <a:rPr lang="en-US" dirty="0"/>
              <a:t>UML Activity Diagram</a:t>
            </a:r>
          </a:p>
          <a:p>
            <a:endParaRPr lang="en-US" dirty="0"/>
          </a:p>
        </p:txBody>
      </p:sp>
      <p:pic>
        <p:nvPicPr>
          <p:cNvPr id="5" name="Picture 4">
            <a:extLst>
              <a:ext uri="{FF2B5EF4-FFF2-40B4-BE49-F238E27FC236}">
                <a16:creationId xmlns:a16="http://schemas.microsoft.com/office/drawing/2014/main" id="{83A75FAD-959C-F54B-9CE8-876B4E14D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091485"/>
            <a:ext cx="5715000" cy="5766515"/>
          </a:xfrm>
          <a:prstGeom prst="rect">
            <a:avLst/>
          </a:prstGeom>
        </p:spPr>
      </p:pic>
    </p:spTree>
    <p:extLst>
      <p:ext uri="{BB962C8B-B14F-4D97-AF65-F5344CB8AC3E}">
        <p14:creationId xmlns:p14="http://schemas.microsoft.com/office/powerpoint/2010/main" val="380930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6D08C-981B-1E4F-B7F1-C038CCAB861B}"/>
              </a:ext>
            </a:extLst>
          </p:cNvPr>
          <p:cNvSpPr>
            <a:spLocks noGrp="1"/>
          </p:cNvSpPr>
          <p:nvPr>
            <p:ph idx="1"/>
          </p:nvPr>
        </p:nvSpPr>
        <p:spPr>
          <a:xfrm>
            <a:off x="457200" y="304800"/>
            <a:ext cx="8229600" cy="5821363"/>
          </a:xfrm>
        </p:spPr>
        <p:txBody>
          <a:bodyPr/>
          <a:lstStyle/>
          <a:p>
            <a:r>
              <a:rPr lang="en-US" dirty="0"/>
              <a:t>UML State Diagram</a:t>
            </a:r>
          </a:p>
          <a:p>
            <a:endParaRPr lang="en-US" dirty="0"/>
          </a:p>
        </p:txBody>
      </p:sp>
      <p:pic>
        <p:nvPicPr>
          <p:cNvPr id="5" name="Picture 4">
            <a:extLst>
              <a:ext uri="{FF2B5EF4-FFF2-40B4-BE49-F238E27FC236}">
                <a16:creationId xmlns:a16="http://schemas.microsoft.com/office/drawing/2014/main" id="{CE88196E-6106-DC47-B0EA-65F431F5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145554"/>
            <a:ext cx="2863850" cy="4980609"/>
          </a:xfrm>
          <a:prstGeom prst="rect">
            <a:avLst/>
          </a:prstGeom>
        </p:spPr>
      </p:pic>
    </p:spTree>
    <p:extLst>
      <p:ext uri="{BB962C8B-B14F-4D97-AF65-F5344CB8AC3E}">
        <p14:creationId xmlns:p14="http://schemas.microsoft.com/office/powerpoint/2010/main" val="416045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9871-F2E7-5E48-B3B9-2A0C86B3C245}"/>
              </a:ext>
            </a:extLst>
          </p:cNvPr>
          <p:cNvSpPr>
            <a:spLocks noGrp="1"/>
          </p:cNvSpPr>
          <p:nvPr>
            <p:ph type="title"/>
          </p:nvPr>
        </p:nvSpPr>
        <p:spPr/>
        <p:txBody>
          <a:bodyPr>
            <a:normAutofit fontScale="90000"/>
          </a:bodyPr>
          <a:lstStyle/>
          <a:p>
            <a:r>
              <a:rPr lang="en-US" b="1" dirty="0"/>
              <a:t>SOFTWARE</a:t>
            </a:r>
            <a:br>
              <a:rPr lang="en-US" b="1" dirty="0"/>
            </a:br>
            <a:r>
              <a:rPr lang="en-US" b="1" dirty="0"/>
              <a:t>IMPLEMENTATION</a:t>
            </a:r>
            <a:endParaRPr lang="en-US" dirty="0"/>
          </a:p>
        </p:txBody>
      </p:sp>
      <p:pic>
        <p:nvPicPr>
          <p:cNvPr id="4" name="WhatsApp Video 2020-10-06 at 21.48.03.mp4" descr="WhatsApp Video 2020-10-06 at 21.48.03.mp4">
            <a:hlinkClick r:id="" action="ppaction://media"/>
            <a:extLst>
              <a:ext uri="{FF2B5EF4-FFF2-40B4-BE49-F238E27FC236}">
                <a16:creationId xmlns:a16="http://schemas.microsoft.com/office/drawing/2014/main" id="{CEE8FE7C-8DA6-A444-9561-83F9AB519C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6363" y="1524000"/>
            <a:ext cx="6389687" cy="4525963"/>
          </a:xfrm>
        </p:spPr>
      </p:pic>
    </p:spTree>
    <p:extLst>
      <p:ext uri="{BB962C8B-B14F-4D97-AF65-F5344CB8AC3E}">
        <p14:creationId xmlns:p14="http://schemas.microsoft.com/office/powerpoint/2010/main" val="6923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PCB DESIGN</a:t>
            </a:r>
          </a:p>
        </p:txBody>
      </p:sp>
      <p:sp>
        <p:nvSpPr>
          <p:cNvPr id="3" name="Content Placeholder 2"/>
          <p:cNvSpPr>
            <a:spLocks noGrp="1"/>
          </p:cNvSpPr>
          <p:nvPr>
            <p:ph idx="1"/>
          </p:nvPr>
        </p:nvSpPr>
        <p:spPr>
          <a:xfrm>
            <a:off x="457200" y="1066800"/>
            <a:ext cx="8229600" cy="5059363"/>
          </a:xfrm>
        </p:spPr>
        <p:txBody>
          <a:bodyPr/>
          <a:lstStyle/>
          <a:p>
            <a:pPr marL="0" indent="0" algn="just">
              <a:buNone/>
            </a:pPr>
            <a:r>
              <a:rPr lang="en-US" b="1" dirty="0"/>
              <a:t>Transmitter side</a:t>
            </a:r>
          </a:p>
          <a:p>
            <a:pPr marL="0" indent="0" algn="just">
              <a:buNone/>
            </a:pPr>
            <a:endParaRPr lang="en-US" b="1" dirty="0"/>
          </a:p>
        </p:txBody>
      </p:sp>
      <p:pic>
        <p:nvPicPr>
          <p:cNvPr id="7" name="Picture 6" descr="A close up of a computer&#10;&#10;Description automatically generated">
            <a:extLst>
              <a:ext uri="{FF2B5EF4-FFF2-40B4-BE49-F238E27FC236}">
                <a16:creationId xmlns:a16="http://schemas.microsoft.com/office/drawing/2014/main" id="{A588397B-2BD6-442D-89CB-169D9F61B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981200"/>
            <a:ext cx="8229600" cy="4343400"/>
          </a:xfrm>
          <a:prstGeom prst="rect">
            <a:avLst/>
          </a:prstGeom>
        </p:spPr>
      </p:pic>
    </p:spTree>
    <p:extLst>
      <p:ext uri="{BB962C8B-B14F-4D97-AF65-F5344CB8AC3E}">
        <p14:creationId xmlns:p14="http://schemas.microsoft.com/office/powerpoint/2010/main" val="152678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a:t>PCB DESIGN</a:t>
            </a:r>
            <a:endParaRPr lang="en-US" b="1" dirty="0"/>
          </a:p>
        </p:txBody>
      </p:sp>
      <p:sp>
        <p:nvSpPr>
          <p:cNvPr id="3" name="Content Placeholder 2"/>
          <p:cNvSpPr>
            <a:spLocks noGrp="1"/>
          </p:cNvSpPr>
          <p:nvPr>
            <p:ph idx="1"/>
          </p:nvPr>
        </p:nvSpPr>
        <p:spPr>
          <a:xfrm>
            <a:off x="457200" y="1066800"/>
            <a:ext cx="8229600" cy="5059363"/>
          </a:xfrm>
        </p:spPr>
        <p:txBody>
          <a:bodyPr/>
          <a:lstStyle/>
          <a:p>
            <a:pPr marL="0" indent="0" algn="just">
              <a:buNone/>
            </a:pPr>
            <a:r>
              <a:rPr lang="en-US" b="1"/>
              <a:t>Receiver side</a:t>
            </a:r>
          </a:p>
          <a:p>
            <a:pPr marL="0" indent="0" algn="just">
              <a:buNone/>
            </a:pPr>
            <a:endParaRPr lang="en-US" b="1" dirty="0"/>
          </a:p>
        </p:txBody>
      </p:sp>
      <p:pic>
        <p:nvPicPr>
          <p:cNvPr id="5" name="Picture 4" descr="A picture containing clock, side, sitting, table&#10;&#10;Description automatically generated">
            <a:extLst>
              <a:ext uri="{FF2B5EF4-FFF2-40B4-BE49-F238E27FC236}">
                <a16:creationId xmlns:a16="http://schemas.microsoft.com/office/drawing/2014/main" id="{7B79B2DE-E0C7-4C1C-9546-26B1D32A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52600"/>
            <a:ext cx="8229600" cy="4495800"/>
          </a:xfrm>
          <a:prstGeom prst="rect">
            <a:avLst/>
          </a:prstGeom>
        </p:spPr>
      </p:pic>
    </p:spTree>
    <p:extLst>
      <p:ext uri="{BB962C8B-B14F-4D97-AF65-F5344CB8AC3E}">
        <p14:creationId xmlns:p14="http://schemas.microsoft.com/office/powerpoint/2010/main" val="103451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COST ANALYSIS</a:t>
            </a:r>
          </a:p>
        </p:txBody>
      </p:sp>
      <p:pic>
        <p:nvPicPr>
          <p:cNvPr id="13" name="Picture 12">
            <a:extLst>
              <a:ext uri="{FF2B5EF4-FFF2-40B4-BE49-F238E27FC236}">
                <a16:creationId xmlns:a16="http://schemas.microsoft.com/office/drawing/2014/main" id="{358C4CB3-DF07-624F-9955-7EB3B490A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921" y="1412383"/>
            <a:ext cx="5586157" cy="4968545"/>
          </a:xfrm>
          <a:prstGeom prst="rect">
            <a:avLst/>
          </a:prstGeom>
        </p:spPr>
      </p:pic>
    </p:spTree>
    <p:extLst>
      <p:ext uri="{BB962C8B-B14F-4D97-AF65-F5344CB8AC3E}">
        <p14:creationId xmlns:p14="http://schemas.microsoft.com/office/powerpoint/2010/main" val="329790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a:t>
            </a:r>
          </a:p>
        </p:txBody>
      </p:sp>
      <p:sp>
        <p:nvSpPr>
          <p:cNvPr id="3" name="Content Placeholder 2"/>
          <p:cNvSpPr>
            <a:spLocks noGrp="1"/>
          </p:cNvSpPr>
          <p:nvPr>
            <p:ph idx="1"/>
          </p:nvPr>
        </p:nvSpPr>
        <p:spPr/>
        <p:txBody>
          <a:bodyPr>
            <a:normAutofit/>
          </a:bodyPr>
          <a:lstStyle/>
          <a:p>
            <a:pPr algn="just">
              <a:buFont typeface="Wingdings" pitchFamily="2" charset="2"/>
              <a:buChar char="§"/>
            </a:pPr>
            <a:r>
              <a:rPr lang="en-US" sz="2000" dirty="0"/>
              <a:t>The main application that we based our project on, was to detect humans under debris at locations where some sort of disaster might has taken place.</a:t>
            </a:r>
          </a:p>
          <a:p>
            <a:pPr algn="just">
              <a:buFont typeface="Wingdings" pitchFamily="2" charset="2"/>
              <a:buChar char="§"/>
            </a:pPr>
            <a:r>
              <a:rPr lang="en-US" sz="2000" dirty="0"/>
              <a:t>Home intrusion detection, an automated robot can be deployed which will do a complete surveillance of the house when the owner is not present. It would be cost efficient as the cost of multiple sensors would be reduced. </a:t>
            </a:r>
          </a:p>
          <a:p>
            <a:pPr algn="just">
              <a:buFont typeface="Wingdings" pitchFamily="2" charset="2"/>
              <a:buChar char="§"/>
            </a:pPr>
            <a:r>
              <a:rPr lang="en-US" sz="2000" dirty="0"/>
              <a:t>A wireless camera can be fitted on the robot and then can be deployed on the battlefield of a war to gain useful intelligence from the opposing side.</a:t>
            </a:r>
          </a:p>
          <a:p>
            <a:pPr algn="just">
              <a:buFont typeface="Wingdings" pitchFamily="2" charset="2"/>
              <a:buChar char="§"/>
            </a:pPr>
            <a:r>
              <a:rPr lang="en-US" sz="2000" dirty="0"/>
              <a:t>Human detection deployed with image processing can help in great effect in today’s pandemic-stricken world, as it can be used to detect whether a human is wearing a mask.</a:t>
            </a:r>
          </a:p>
          <a:p>
            <a:pPr algn="just">
              <a:buFont typeface="Wingdings" pitchFamily="2" charset="2"/>
              <a:buChar char="§"/>
            </a:pPr>
            <a:r>
              <a:rPr lang="en-US" sz="2000" dirty="0"/>
              <a:t>Human detection can also be employed into traffic cameras and drones, and with IOT based measures can be used to determine red corona zones.</a:t>
            </a:r>
          </a:p>
        </p:txBody>
      </p:sp>
    </p:spTree>
    <p:extLst>
      <p:ext uri="{BB962C8B-B14F-4D97-AF65-F5344CB8AC3E}">
        <p14:creationId xmlns:p14="http://schemas.microsoft.com/office/powerpoint/2010/main" val="2741572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Possible Upgrades</a:t>
            </a:r>
          </a:p>
        </p:txBody>
      </p:sp>
      <p:sp>
        <p:nvSpPr>
          <p:cNvPr id="3" name="Content Placeholder 2"/>
          <p:cNvSpPr>
            <a:spLocks noGrp="1"/>
          </p:cNvSpPr>
          <p:nvPr>
            <p:ph idx="1"/>
          </p:nvPr>
        </p:nvSpPr>
        <p:spPr/>
        <p:txBody>
          <a:bodyPr>
            <a:normAutofit/>
          </a:bodyPr>
          <a:lstStyle/>
          <a:p>
            <a:pPr algn="just">
              <a:buFont typeface="Wingdings" pitchFamily="2" charset="2"/>
              <a:buChar char="§"/>
            </a:pPr>
            <a:r>
              <a:rPr lang="en-US" sz="2000" dirty="0"/>
              <a:t>This Human Detection robot can be improved by using high  range sensors  (Laser,  ultrasound  or  powerful thermal  cameras),  GPS,  and  motors  of  high  capacity.  Long distance telecommunication protocols can be also proposed in any future  version of this robot. </a:t>
            </a:r>
          </a:p>
          <a:p>
            <a:pPr algn="just">
              <a:buFont typeface="Wingdings" pitchFamily="2" charset="2"/>
              <a:buChar char="§"/>
            </a:pPr>
            <a:r>
              <a:rPr lang="en-US" sz="2000" dirty="0">
                <a:effectLst/>
                <a:ea typeface="Times New Roman" panose="02020603050405020304" pitchFamily="18" charset="0"/>
              </a:rPr>
              <a:t>Embedded smart cameras can be used as a possible upgrade for future work of the human detection robot .</a:t>
            </a:r>
          </a:p>
          <a:p>
            <a:pPr algn="just">
              <a:buFont typeface="Wingdings" pitchFamily="2" charset="2"/>
              <a:buChar char="§"/>
            </a:pPr>
            <a:r>
              <a:rPr lang="en-US" sz="2000" dirty="0">
                <a:ea typeface="Times New Roman" panose="02020603050405020304" pitchFamily="18" charset="0"/>
                <a:cs typeface="Latha" panose="020B0604020202020204" pitchFamily="34" charset="0"/>
              </a:rPr>
              <a:t>A</a:t>
            </a:r>
            <a:r>
              <a:rPr lang="en-US" sz="2000" dirty="0">
                <a:effectLst/>
                <a:ea typeface="Times New Roman" panose="02020603050405020304" pitchFamily="18" charset="0"/>
                <a:cs typeface="Latha" panose="020B0604020202020204" pitchFamily="34" charset="0"/>
              </a:rPr>
              <a:t>n IoT-based robot with artificial intelligence may be utilized in various fields of </a:t>
            </a:r>
            <a:r>
              <a:rPr lang="en-US" sz="2000" dirty="0" err="1">
                <a:effectLst/>
                <a:ea typeface="Times New Roman" panose="02020603050405020304" pitchFamily="18" charset="0"/>
                <a:cs typeface="Latha" panose="020B0604020202020204" pitchFamily="34" charset="0"/>
              </a:rPr>
              <a:t>surveillence</a:t>
            </a:r>
            <a:r>
              <a:rPr lang="en-US" sz="2000" dirty="0">
                <a:effectLst/>
                <a:ea typeface="Times New Roman" panose="02020603050405020304" pitchFamily="18" charset="0"/>
                <a:cs typeface="Latha" panose="020B0604020202020204" pitchFamily="34" charset="0"/>
              </a:rPr>
              <a:t>. In the case of image context processing it is useful to apply convolutional neural network (CNN)-based machine learning (ML), which is introduced for the precise detection and recognition of images or patterns, and from which can be expected a high performance of recognition.</a:t>
            </a:r>
          </a:p>
        </p:txBody>
      </p:sp>
    </p:spTree>
    <p:extLst>
      <p:ext uri="{BB962C8B-B14F-4D97-AF65-F5344CB8AC3E}">
        <p14:creationId xmlns:p14="http://schemas.microsoft.com/office/powerpoint/2010/main" val="267961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8" y="2857500"/>
            <a:ext cx="8229600" cy="1143000"/>
          </a:xfrm>
        </p:spPr>
        <p:txBody>
          <a:bodyPr>
            <a:normAutofit/>
          </a:bodyPr>
          <a:lstStyle/>
          <a:p>
            <a:r>
              <a:rPr lang="en-US" b="1" dirty="0"/>
              <a:t>EMBEDDED DESIGN PROCESS</a:t>
            </a:r>
          </a:p>
        </p:txBody>
      </p:sp>
      <p:sp>
        <p:nvSpPr>
          <p:cNvPr id="3" name="Content Placeholder 2"/>
          <p:cNvSpPr>
            <a:spLocks noGrp="1"/>
          </p:cNvSpPr>
          <p:nvPr>
            <p:ph idx="1"/>
          </p:nvPr>
        </p:nvSpPr>
        <p:spPr>
          <a:xfrm>
            <a:off x="457200" y="5231597"/>
            <a:ext cx="8229600" cy="894566"/>
          </a:xfrm>
        </p:spPr>
        <p:txBody>
          <a:bodyPr/>
          <a:lstStyle/>
          <a:p>
            <a:pPr marL="0" indent="0" algn="ctr">
              <a:buNone/>
            </a:pPr>
            <a:r>
              <a:rPr lang="en-IN"/>
              <a:t> </a:t>
            </a:r>
            <a:endParaRPr lang="en-US" dirty="0"/>
          </a:p>
        </p:txBody>
      </p:sp>
    </p:spTree>
    <p:extLst>
      <p:ext uri="{BB962C8B-B14F-4D97-AF65-F5344CB8AC3E}">
        <p14:creationId xmlns:p14="http://schemas.microsoft.com/office/powerpoint/2010/main" val="327950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ED22-8136-498B-AD34-70A60D729640}"/>
              </a:ext>
            </a:extLst>
          </p:cNvPr>
          <p:cNvSpPr>
            <a:spLocks noGrp="1"/>
          </p:cNvSpPr>
          <p:nvPr>
            <p:ph type="title"/>
          </p:nvPr>
        </p:nvSpPr>
        <p:spPr/>
        <p:txBody>
          <a:bodyPr/>
          <a:lstStyle/>
          <a:p>
            <a:r>
              <a:rPr lang="en-IN" dirty="0"/>
              <a:t>Requirements</a:t>
            </a:r>
          </a:p>
        </p:txBody>
      </p:sp>
      <p:sp>
        <p:nvSpPr>
          <p:cNvPr id="3" name="Content Placeholder 2">
            <a:extLst>
              <a:ext uri="{FF2B5EF4-FFF2-40B4-BE49-F238E27FC236}">
                <a16:creationId xmlns:a16="http://schemas.microsoft.com/office/drawing/2014/main" id="{32DE5999-A11D-4940-BAF4-639E3220EF68}"/>
              </a:ext>
            </a:extLst>
          </p:cNvPr>
          <p:cNvSpPr>
            <a:spLocks noGrp="1"/>
          </p:cNvSpPr>
          <p:nvPr>
            <p:ph idx="1"/>
          </p:nvPr>
        </p:nvSpPr>
        <p:spPr/>
        <p:txBody>
          <a:bodyPr/>
          <a:lstStyle/>
          <a:p>
            <a:r>
              <a:rPr lang="en-IN" dirty="0"/>
              <a:t>Purpose : </a:t>
            </a:r>
          </a:p>
          <a:p>
            <a:pPr marL="514350" indent="-514350">
              <a:buFont typeface="+mj-lt"/>
              <a:buAutoNum type="arabicPeriod"/>
            </a:pPr>
            <a:r>
              <a:rPr lang="en-IN" dirty="0"/>
              <a:t>To move on the command of an user remotely in environments where humans may not go themselves.</a:t>
            </a:r>
          </a:p>
          <a:p>
            <a:pPr marL="514350" indent="-514350">
              <a:buFont typeface="+mj-lt"/>
              <a:buAutoNum type="arabicPeriod"/>
            </a:pPr>
            <a:r>
              <a:rPr lang="en-IN" dirty="0"/>
              <a:t>To detect a human if present and alert the user.</a:t>
            </a:r>
          </a:p>
          <a:p>
            <a:endParaRPr lang="en-IN" dirty="0"/>
          </a:p>
        </p:txBody>
      </p:sp>
    </p:spTree>
    <p:extLst>
      <p:ext uri="{BB962C8B-B14F-4D97-AF65-F5344CB8AC3E}">
        <p14:creationId xmlns:p14="http://schemas.microsoft.com/office/powerpoint/2010/main" val="245797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9444-135F-4D11-B334-599A6D6B83B1}"/>
              </a:ext>
            </a:extLst>
          </p:cNvPr>
          <p:cNvSpPr>
            <a:spLocks noGrp="1"/>
          </p:cNvSpPr>
          <p:nvPr>
            <p:ph type="title"/>
          </p:nvPr>
        </p:nvSpPr>
        <p:spPr>
          <a:xfrm>
            <a:off x="457200" y="274638"/>
            <a:ext cx="5105400" cy="944562"/>
          </a:xfrm>
        </p:spPr>
        <p:txBody>
          <a:bodyPr/>
          <a:lstStyle/>
          <a:p>
            <a:r>
              <a:rPr lang="en-IN" dirty="0"/>
              <a:t> </a:t>
            </a:r>
          </a:p>
        </p:txBody>
      </p:sp>
      <p:sp>
        <p:nvSpPr>
          <p:cNvPr id="3" name="Content Placeholder 2">
            <a:extLst>
              <a:ext uri="{FF2B5EF4-FFF2-40B4-BE49-F238E27FC236}">
                <a16:creationId xmlns:a16="http://schemas.microsoft.com/office/drawing/2014/main" id="{0E201FA7-5DAB-4AA4-B2B8-6725BE52C1ED}"/>
              </a:ext>
            </a:extLst>
          </p:cNvPr>
          <p:cNvSpPr>
            <a:spLocks noGrp="1"/>
          </p:cNvSpPr>
          <p:nvPr>
            <p:ph idx="1"/>
          </p:nvPr>
        </p:nvSpPr>
        <p:spPr/>
        <p:txBody>
          <a:bodyPr/>
          <a:lstStyle/>
          <a:p>
            <a:r>
              <a:rPr lang="en-IN" dirty="0"/>
              <a:t>Input:</a:t>
            </a:r>
          </a:p>
          <a:p>
            <a:pPr marL="514350" indent="-514350">
              <a:buFont typeface="+mj-lt"/>
              <a:buAutoNum type="arabicPeriod"/>
            </a:pPr>
            <a:r>
              <a:rPr lang="en-IN" dirty="0"/>
              <a:t>Commands from the user to move forward, backward , left and right.</a:t>
            </a:r>
          </a:p>
          <a:p>
            <a:r>
              <a:rPr lang="en-IN" dirty="0"/>
              <a:t>Output:</a:t>
            </a:r>
          </a:p>
          <a:p>
            <a:pPr marL="514350" indent="-514350">
              <a:buFont typeface="+mj-lt"/>
              <a:buAutoNum type="arabicPeriod"/>
            </a:pPr>
            <a:r>
              <a:rPr lang="en-IN" dirty="0"/>
              <a:t>Move according to the command provided by the input.</a:t>
            </a:r>
          </a:p>
          <a:p>
            <a:pPr marL="514350" indent="-514350">
              <a:buFont typeface="+mj-lt"/>
              <a:buAutoNum type="arabicPeriod"/>
            </a:pPr>
            <a:r>
              <a:rPr lang="en-IN" dirty="0"/>
              <a:t>Alert the user when a human is detected.</a:t>
            </a:r>
          </a:p>
        </p:txBody>
      </p:sp>
    </p:spTree>
    <p:extLst>
      <p:ext uri="{BB962C8B-B14F-4D97-AF65-F5344CB8AC3E}">
        <p14:creationId xmlns:p14="http://schemas.microsoft.com/office/powerpoint/2010/main" val="325541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03CB-02BB-4B5F-A2F4-CBE8C159B069}"/>
              </a:ext>
            </a:extLst>
          </p:cNvPr>
          <p:cNvSpPr>
            <a:spLocks noGrp="1"/>
          </p:cNvSpPr>
          <p:nvPr>
            <p:ph type="title"/>
          </p:nvPr>
        </p:nvSpPr>
        <p:spPr>
          <a:xfrm>
            <a:off x="457200" y="274638"/>
            <a:ext cx="457200" cy="45719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3AE42EB6-19C4-4CB4-BC68-613B107C9FC8}"/>
              </a:ext>
            </a:extLst>
          </p:cNvPr>
          <p:cNvSpPr>
            <a:spLocks noGrp="1"/>
          </p:cNvSpPr>
          <p:nvPr>
            <p:ph idx="1"/>
          </p:nvPr>
        </p:nvSpPr>
        <p:spPr>
          <a:xfrm>
            <a:off x="457200" y="838200"/>
            <a:ext cx="8229600" cy="5287963"/>
          </a:xfrm>
        </p:spPr>
        <p:txBody>
          <a:bodyPr>
            <a:normAutofit fontScale="92500" lnSpcReduction="20000"/>
          </a:bodyPr>
          <a:lstStyle/>
          <a:p>
            <a:r>
              <a:rPr lang="en-IN" dirty="0"/>
              <a:t>Functions:</a:t>
            </a:r>
          </a:p>
          <a:p>
            <a:pPr marL="514350" indent="-514350">
              <a:buFont typeface="+mj-lt"/>
              <a:buAutoNum type="arabicPeriod"/>
            </a:pPr>
            <a:r>
              <a:rPr lang="en-IN" dirty="0"/>
              <a:t>The user operates a joystick remote control to operate the robot.</a:t>
            </a:r>
          </a:p>
          <a:p>
            <a:pPr marL="514350" indent="-514350">
              <a:buFont typeface="+mj-lt"/>
              <a:buAutoNum type="arabicPeriod"/>
            </a:pPr>
            <a:r>
              <a:rPr lang="en-IN" dirty="0"/>
              <a:t>The robot should move with substantial speed in all directions that the user desires, that is, forward, backward, left , right.</a:t>
            </a:r>
          </a:p>
          <a:p>
            <a:pPr marL="514350" indent="-514350">
              <a:buFont typeface="+mj-lt"/>
              <a:buAutoNum type="arabicPeriod"/>
            </a:pPr>
            <a:r>
              <a:rPr lang="en-IN" dirty="0"/>
              <a:t>While moving , if  a human is detected, the robot should stop and alert the user in form of a led or flashlight on the remote or a buzzer on remote control.</a:t>
            </a:r>
          </a:p>
          <a:p>
            <a:pPr marL="514350" indent="-514350">
              <a:buFont typeface="+mj-lt"/>
              <a:buAutoNum type="arabicPeriod"/>
            </a:pPr>
            <a:r>
              <a:rPr lang="en-IN" dirty="0"/>
              <a:t>The human should be notified of the help he/she is receiving through a buzzer on the robot.</a:t>
            </a:r>
          </a:p>
        </p:txBody>
      </p:sp>
    </p:spTree>
    <p:extLst>
      <p:ext uri="{BB962C8B-B14F-4D97-AF65-F5344CB8AC3E}">
        <p14:creationId xmlns:p14="http://schemas.microsoft.com/office/powerpoint/2010/main" val="56439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651D-E14D-4C10-A8C4-2CFE6BA33636}"/>
              </a:ext>
            </a:extLst>
          </p:cNvPr>
          <p:cNvSpPr>
            <a:spLocks noGrp="1"/>
          </p:cNvSpPr>
          <p:nvPr>
            <p:ph type="title"/>
          </p:nvPr>
        </p:nvSpPr>
        <p:spPr/>
        <p:txBody>
          <a:bodyPr>
            <a:normAutofit/>
          </a:bodyPr>
          <a:lstStyle/>
          <a:p>
            <a:r>
              <a:rPr lang="en-IN" dirty="0"/>
              <a:t>Design Metrics</a:t>
            </a:r>
          </a:p>
        </p:txBody>
      </p:sp>
      <p:sp>
        <p:nvSpPr>
          <p:cNvPr id="3" name="Content Placeholder 2">
            <a:extLst>
              <a:ext uri="{FF2B5EF4-FFF2-40B4-BE49-F238E27FC236}">
                <a16:creationId xmlns:a16="http://schemas.microsoft.com/office/drawing/2014/main" id="{3723F706-283F-4BEB-B901-D83CA5121A2E}"/>
              </a:ext>
            </a:extLst>
          </p:cNvPr>
          <p:cNvSpPr>
            <a:spLocks noGrp="1"/>
          </p:cNvSpPr>
          <p:nvPr>
            <p:ph idx="1"/>
          </p:nvPr>
        </p:nvSpPr>
        <p:spPr/>
        <p:txBody>
          <a:bodyPr>
            <a:normAutofit lnSpcReduction="10000"/>
          </a:bodyPr>
          <a:lstStyle/>
          <a:p>
            <a:r>
              <a:rPr lang="en-IN" dirty="0"/>
              <a:t>Power Dissipation : As required by the microcontroller , motor and RF transmitter and receiver.</a:t>
            </a:r>
          </a:p>
          <a:p>
            <a:endParaRPr lang="en-IN" dirty="0"/>
          </a:p>
          <a:p>
            <a:r>
              <a:rPr lang="en-IN" dirty="0"/>
              <a:t>Performance : There should be no delay between the user command and operation.</a:t>
            </a:r>
          </a:p>
          <a:p>
            <a:endParaRPr lang="en-IN" dirty="0"/>
          </a:p>
          <a:p>
            <a:r>
              <a:rPr lang="en-IN" dirty="0"/>
              <a:t>Range : Should operate well within the range of up to 100 meters.</a:t>
            </a:r>
          </a:p>
          <a:p>
            <a:endParaRPr lang="en-IN" dirty="0"/>
          </a:p>
        </p:txBody>
      </p:sp>
    </p:spTree>
    <p:extLst>
      <p:ext uri="{BB962C8B-B14F-4D97-AF65-F5344CB8AC3E}">
        <p14:creationId xmlns:p14="http://schemas.microsoft.com/office/powerpoint/2010/main" val="273389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4780-42E1-48EF-8FE8-9D919AABE846}"/>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569D00BA-4A2C-497E-BACD-43FC25C4A136}"/>
              </a:ext>
            </a:extLst>
          </p:cNvPr>
          <p:cNvSpPr>
            <a:spLocks noGrp="1"/>
          </p:cNvSpPr>
          <p:nvPr>
            <p:ph idx="1"/>
          </p:nvPr>
        </p:nvSpPr>
        <p:spPr/>
        <p:txBody>
          <a:bodyPr/>
          <a:lstStyle/>
          <a:p>
            <a:r>
              <a:rPr lang="en-IN" dirty="0"/>
              <a:t>Process Response time:</a:t>
            </a:r>
          </a:p>
          <a:p>
            <a:pPr marL="514350" indent="-514350">
              <a:buFont typeface="+mj-lt"/>
              <a:buAutoNum type="arabicPeriod"/>
            </a:pPr>
            <a:r>
              <a:rPr lang="en-IN" dirty="0"/>
              <a:t>As the human is detected the buzzer should start at the same instance.</a:t>
            </a:r>
          </a:p>
          <a:p>
            <a:pPr marL="514350" indent="-514350">
              <a:buFont typeface="+mj-lt"/>
              <a:buAutoNum type="arabicPeriod"/>
            </a:pPr>
            <a:r>
              <a:rPr lang="en-IN" dirty="0"/>
              <a:t>The user command and robot operation should have a large delay.</a:t>
            </a:r>
          </a:p>
        </p:txBody>
      </p:sp>
    </p:spTree>
    <p:extLst>
      <p:ext uri="{BB962C8B-B14F-4D97-AF65-F5344CB8AC3E}">
        <p14:creationId xmlns:p14="http://schemas.microsoft.com/office/powerpoint/2010/main" val="130612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C827-FA4B-4469-A618-B909C024C8A5}"/>
              </a:ext>
            </a:extLst>
          </p:cNvPr>
          <p:cNvSpPr>
            <a:spLocks noGrp="1"/>
          </p:cNvSpPr>
          <p:nvPr>
            <p:ph type="title"/>
          </p:nvPr>
        </p:nvSpPr>
        <p:spPr/>
        <p:txBody>
          <a:bodyPr/>
          <a:lstStyle/>
          <a:p>
            <a:r>
              <a:rPr lang="en-IN" dirty="0"/>
              <a:t>Specification</a:t>
            </a:r>
          </a:p>
        </p:txBody>
      </p:sp>
      <p:sp>
        <p:nvSpPr>
          <p:cNvPr id="3" name="Content Placeholder 2">
            <a:extLst>
              <a:ext uri="{FF2B5EF4-FFF2-40B4-BE49-F238E27FC236}">
                <a16:creationId xmlns:a16="http://schemas.microsoft.com/office/drawing/2014/main" id="{D5D6D51E-1D11-4279-822D-F5FF6FFB0DC5}"/>
              </a:ext>
            </a:extLst>
          </p:cNvPr>
          <p:cNvSpPr>
            <a:spLocks noGrp="1"/>
          </p:cNvSpPr>
          <p:nvPr>
            <p:ph idx="1"/>
          </p:nvPr>
        </p:nvSpPr>
        <p:spPr/>
        <p:txBody>
          <a:bodyPr>
            <a:normAutofit fontScale="77500" lnSpcReduction="20000"/>
          </a:bodyPr>
          <a:lstStyle/>
          <a:p>
            <a:r>
              <a:rPr lang="en-IN" dirty="0"/>
              <a:t>Dip switch type function for the remote controller which sends the command decided for the respective direction.</a:t>
            </a:r>
          </a:p>
          <a:p>
            <a:r>
              <a:rPr lang="en-IN" dirty="0"/>
              <a:t>Transmission and receiver capability to receive the user command and operate.</a:t>
            </a:r>
          </a:p>
          <a:p>
            <a:r>
              <a:rPr lang="en-IN" dirty="0"/>
              <a:t>Sensor to detect human response.</a:t>
            </a:r>
          </a:p>
          <a:p>
            <a:r>
              <a:rPr lang="en-IN" dirty="0"/>
              <a:t>A buzzer connected to the robot to create sound to alert the human detected.</a:t>
            </a:r>
          </a:p>
          <a:p>
            <a:r>
              <a:rPr lang="en-IN" dirty="0"/>
              <a:t>Rubber padded wheels for withstanding rough terrain operations.</a:t>
            </a:r>
          </a:p>
          <a:p>
            <a:r>
              <a:rPr lang="en-IN" dirty="0"/>
              <a:t>Antenna to increase range of operation.</a:t>
            </a:r>
          </a:p>
          <a:p>
            <a:r>
              <a:rPr lang="en-IN" dirty="0"/>
              <a:t>High Temperature withstanding choice.</a:t>
            </a:r>
          </a:p>
        </p:txBody>
      </p:sp>
    </p:spTree>
    <p:extLst>
      <p:ext uri="{BB962C8B-B14F-4D97-AF65-F5344CB8AC3E}">
        <p14:creationId xmlns:p14="http://schemas.microsoft.com/office/powerpoint/2010/main" val="37675451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 OF THE PROJECT)&amp;quot;&quot;/&gt;&lt;property id=&quot;20307&quot; value=&quot;256&quot;/&gt;&lt;/object&gt;&lt;object type=&quot;3&quot; unique_id=&quot;10005&quot;&gt;&lt;property id=&quot;20148&quot; value=&quot;5&quot;/&gt;&lt;property id=&quot;20300&quot; value=&quot;Slide 2 - &amp;quot;ABSTRACT&amp;quot;&quot;/&gt;&lt;property id=&quot;20307&quot; value=&quot;257&quot;/&gt;&lt;/object&gt;&lt;object type=&quot;3&quot; unique_id=&quot;10006&quot;&gt;&lt;property id=&quot;20148&quot; value=&quot;5&quot;/&gt;&lt;property id=&quot;20300&quot; value=&quot;Slide 3 - &amp;quot;CIRCUIT DIAGRAM&amp;quot;&quot;/&gt;&lt;property id=&quot;20307&quot; value=&quot;258&quot;/&gt;&lt;/object&gt;&lt;object type=&quot;3&quot; unique_id=&quot;10007&quot;&gt;&lt;property id=&quot;20148&quot; value=&quot;5&quot;/&gt;&lt;property id=&quot;20300&quot; value=&quot;Slide 4 - &amp;quot;COMPONENTS REQUIRED&amp;quot;&quot;/&gt;&lt;property id=&quot;20307&quot; value=&quot;259&quot;/&gt;&lt;/object&gt;&lt;object type=&quot;3&quot; unique_id=&quot;10008&quot;&gt;&lt;property id=&quot;20148&quot; value=&quot;5&quot;/&gt;&lt;property id=&quot;20300&quot; value=&quot;Slide 5 - &amp;quot;APPLICATIONS&amp;quot;&quot;/&gt;&lt;property id=&quot;20307&quot; value=&quot;260&quot;/&gt;&lt;/object&gt;&lt;object type=&quot;3&quot; unique_id=&quot;10009&quot;&gt;&lt;property id=&quot;20148&quot; value=&quot;5&quot;/&gt;&lt;property id=&quot;20300&quot; value=&quot;Slide 6 - &amp;quot;TIMELINE&amp;quot;&quot;/&gt;&lt;property id=&quot;20307&quot; value=&quot;262&quot;/&gt;&lt;/object&gt;&lt;object type=&quot;3&quot; unique_id=&quot;10010&quot;&gt;&lt;property id=&quot;20148&quot; value=&quot;5&quot;/&gt;&lt;property id=&quot;20300&quot; value=&quot;Slide 7 - &amp;quot;QUESTIONS?&amp;quot;&quot;/&gt;&lt;property id=&quot;20307&quot; value=&quot;263&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TotalTime>
  <Words>1015</Words>
  <Application>Microsoft Office PowerPoint</Application>
  <PresentationFormat>On-screen Show (4:3)</PresentationFormat>
  <Paragraphs>106</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Office Theme</vt:lpstr>
      <vt:lpstr>HUMAN DETECTION ROBOT</vt:lpstr>
      <vt:lpstr>OBJECTIVE OF THE PROJECT</vt:lpstr>
      <vt:lpstr>EMBEDDED DESIGN PROCESS</vt:lpstr>
      <vt:lpstr>Requirements</vt:lpstr>
      <vt:lpstr> </vt:lpstr>
      <vt:lpstr> </vt:lpstr>
      <vt:lpstr>Design Metrics</vt:lpstr>
      <vt:lpstr> </vt:lpstr>
      <vt:lpstr>Specification</vt:lpstr>
      <vt:lpstr>Block diagram(Overall system design)</vt:lpstr>
      <vt:lpstr>Block diagram(HARDWARE)</vt:lpstr>
      <vt:lpstr>Block Diagram (Software diagram)</vt:lpstr>
      <vt:lpstr>Components</vt:lpstr>
      <vt:lpstr> </vt:lpstr>
      <vt:lpstr>Tools Required</vt:lpstr>
      <vt:lpstr>System Integration</vt:lpstr>
      <vt:lpstr>Schematic diagram</vt:lpstr>
      <vt:lpstr>ALGORITHM</vt:lpstr>
      <vt:lpstr>PowerPoint Presentation</vt:lpstr>
      <vt:lpstr>PowerPoint Presentation</vt:lpstr>
      <vt:lpstr>PowerPoint Presentation</vt:lpstr>
      <vt:lpstr>SOFTWARE IMPLEMENTATION</vt:lpstr>
      <vt:lpstr>PCB DESIGN</vt:lpstr>
      <vt:lpstr>PCB DESIGN</vt:lpstr>
      <vt:lpstr>COST ANALYSIS</vt:lpstr>
      <vt:lpstr>APPLICATIONS</vt:lpstr>
      <vt:lpstr>Possible Upgrades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Administrator</dc:creator>
  <cp:lastModifiedBy>Siddhant Thakur</cp:lastModifiedBy>
  <cp:revision>309</cp:revision>
  <dcterms:created xsi:type="dcterms:W3CDTF">2013-08-06T16:20:21Z</dcterms:created>
  <dcterms:modified xsi:type="dcterms:W3CDTF">2020-11-01T18:40:28Z</dcterms:modified>
</cp:coreProperties>
</file>